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76" r:id="rId2"/>
    <p:sldId id="295" r:id="rId3"/>
    <p:sldId id="288" r:id="rId4"/>
    <p:sldId id="297" r:id="rId5"/>
    <p:sldId id="285" r:id="rId6"/>
    <p:sldId id="281" r:id="rId7"/>
    <p:sldId id="296" r:id="rId8"/>
    <p:sldId id="289" r:id="rId9"/>
    <p:sldId id="283" r:id="rId10"/>
    <p:sldId id="298" r:id="rId11"/>
    <p:sldId id="299" r:id="rId12"/>
    <p:sldId id="300" r:id="rId13"/>
    <p:sldId id="301" r:id="rId14"/>
    <p:sldId id="302" r:id="rId15"/>
    <p:sldId id="312" r:id="rId16"/>
    <p:sldId id="311" r:id="rId17"/>
    <p:sldId id="318" r:id="rId18"/>
    <p:sldId id="314" r:id="rId19"/>
    <p:sldId id="315" r:id="rId20"/>
    <p:sldId id="316" r:id="rId21"/>
    <p:sldId id="319" r:id="rId22"/>
    <p:sldId id="321" r:id="rId23"/>
    <p:sldId id="324" r:id="rId24"/>
    <p:sldId id="325" r:id="rId25"/>
    <p:sldId id="327" r:id="rId26"/>
    <p:sldId id="328" r:id="rId27"/>
    <p:sldId id="329" r:id="rId28"/>
    <p:sldId id="330" r:id="rId29"/>
    <p:sldId id="331" r:id="rId30"/>
    <p:sldId id="332" r:id="rId31"/>
  </p:sldIdLst>
  <p:sldSz cx="12192000" cy="6858000"/>
  <p:notesSz cx="6858000" cy="9144000"/>
  <p:defaultTextStyle>
    <a:defPPr>
      <a:defRPr lang="en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94599"/>
  </p:normalViewPr>
  <p:slideViewPr>
    <p:cSldViewPr snapToGrid="0" snapToObjects="1">
      <p:cViewPr varScale="1">
        <p:scale>
          <a:sx n="93" d="100"/>
          <a:sy n="93" d="100"/>
        </p:scale>
        <p:origin x="216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41B33-EF36-E94D-A65A-A0C349CFB310}" type="datetimeFigureOut">
              <a:rPr lang="en-TR" smtClean="0"/>
              <a:t>10.05.2022</a:t>
            </a:fld>
            <a:endParaRPr lang="en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E7A78-EE78-0044-947F-E0EC04C66A4A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4035297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CF3EA-A073-A34D-A561-2512BF7F4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155691-70EB-AA47-9449-6B1CDA56A3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C6199-E134-124E-A22E-595E04B5B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2B65D-45A5-B142-9763-71F5EA60EBCD}" type="datetimeFigureOut">
              <a:rPr lang="en-TR" smtClean="0"/>
              <a:t>10.05.2022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482403-1B37-CE4E-B839-F3D4EFE67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D9C6BA-1C93-714E-BC45-6E4692891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C2ED-EA0B-994B-8F4F-D992156D24DF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383217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91250-D92A-0345-B518-36375192F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C4F501-3D66-0B4D-A50B-3D3B60454E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B11434-FD9B-BF4A-AFD3-49A2E6BAB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2B65D-45A5-B142-9763-71F5EA60EBCD}" type="datetimeFigureOut">
              <a:rPr lang="en-TR" smtClean="0"/>
              <a:t>10.05.2022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1EF68-3239-F844-B566-E618FD4CB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D3EDD-E6DD-4948-9740-FF0972EBB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C2ED-EA0B-994B-8F4F-D992156D24DF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404757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851BCB-F781-0D40-83C6-F981A70F87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3AC6C9-7433-D944-80FB-6E796E29EA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494973-1752-4A4B-A67C-100AC79CE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2B65D-45A5-B142-9763-71F5EA60EBCD}" type="datetimeFigureOut">
              <a:rPr lang="en-TR" smtClean="0"/>
              <a:t>10.05.2022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7BE2F-0C0E-8841-AF6D-287D4E45C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87477-5A43-A34E-B45E-A7934FD85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C2ED-EA0B-994B-8F4F-D992156D24DF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655007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94D72-1A70-A74F-9719-E3539265E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D723D-1F33-0540-B54B-9F0330F44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79CD4-41FD-3C42-9FFC-F0BAC8825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2B65D-45A5-B142-9763-71F5EA60EBCD}" type="datetimeFigureOut">
              <a:rPr lang="en-TR" smtClean="0"/>
              <a:t>10.05.2022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E24EE-6B25-444F-8AE7-02F3AC61A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E38AA7-5140-214E-B5AE-3E2EF99E1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C2ED-EA0B-994B-8F4F-D992156D24DF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4146027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71573-73E8-AF40-8424-E151593AE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287E68-2C99-6340-A2AF-7A0C98A14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8C1B3-A5C2-F448-8224-61D4A81D9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2B65D-45A5-B142-9763-71F5EA60EBCD}" type="datetimeFigureOut">
              <a:rPr lang="en-TR" smtClean="0"/>
              <a:t>10.05.2022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8B705-2018-2C4A-9A97-6CFAF9E04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10936-AC17-084F-AFD1-6BE8C36B1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C2ED-EA0B-994B-8F4F-D992156D24DF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59528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F8496-BD31-E04C-9AB8-5F3D76CB4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AF46D-7177-3A4D-BB0B-67BCC9221A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0DF7EF-124C-CD4D-8124-C6C8777905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C2ED9D-2A3D-114A-AED2-1D5FD9CD1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2B65D-45A5-B142-9763-71F5EA60EBCD}" type="datetimeFigureOut">
              <a:rPr lang="en-TR" smtClean="0"/>
              <a:t>10.05.2022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5D0F17-8454-2546-AB60-71D1D6BAB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38B0D5-6C5B-C64B-B39A-3C58BD23F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C2ED-EA0B-994B-8F4F-D992156D24DF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160120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7E570-98BD-7748-8761-F77B29168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6D494-5DFF-C449-A1A0-966E4B87B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EC6457-E25D-EF49-89FF-86EC625B8C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CD7B05-6833-364E-A4AE-7962B1AB5C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6AFEA-413F-8A46-849D-F7FB1911F7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225D81-6E95-A643-BBAB-5756B74AF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2B65D-45A5-B142-9763-71F5EA60EBCD}" type="datetimeFigureOut">
              <a:rPr lang="en-TR" smtClean="0"/>
              <a:t>10.05.2022</a:t>
            </a:fld>
            <a:endParaRPr lang="en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FF687E-5A6A-904D-BA1F-CB477EFFF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BBA9A-71C5-6F46-A8BE-8BFE02A16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C2ED-EA0B-994B-8F4F-D992156D24DF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770755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C6C22-6EFB-A844-B6B3-2B89F62F5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D50444-E3AD-4548-96E2-1B964C64B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2B65D-45A5-B142-9763-71F5EA60EBCD}" type="datetimeFigureOut">
              <a:rPr lang="en-TR" smtClean="0"/>
              <a:t>10.05.2022</a:t>
            </a:fld>
            <a:endParaRPr lang="en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E99B59-2BB8-524A-A629-ADF70A8D5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42B650-57DB-E641-B8BE-3E3829803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C2ED-EA0B-994B-8F4F-D992156D24DF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841074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838E32-5BA4-1245-BB89-C389D5264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2B65D-45A5-B142-9763-71F5EA60EBCD}" type="datetimeFigureOut">
              <a:rPr lang="en-TR" smtClean="0"/>
              <a:t>10.05.2022</a:t>
            </a:fld>
            <a:endParaRPr lang="en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B15AF-35E8-BF4B-B72D-279A5BD6E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37CBA-29A8-9B45-B076-C867FDE15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C2ED-EA0B-994B-8F4F-D992156D24DF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527628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93D4A-8E02-A74D-8AF9-A8845952A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7A342-F673-424F-AB3E-02B1475ED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B1E035-1AFC-3A4E-A9C4-E7D6981D81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79F84E-9134-F34C-99A3-BFB93EA16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2B65D-45A5-B142-9763-71F5EA60EBCD}" type="datetimeFigureOut">
              <a:rPr lang="en-TR" smtClean="0"/>
              <a:t>10.05.2022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656AF2-45C8-CD43-A03E-396E57C47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C2CF80-EBE3-B84E-BB60-5D78A706B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C2ED-EA0B-994B-8F4F-D992156D24DF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533752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15579-F5D0-5641-A4E1-3B9571A41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118E1C-065D-0E4F-B271-532CA5C39B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C74201-F05F-7C40-9727-3D9119A98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88FB76-35FB-E84A-AABF-876CD13EC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2B65D-45A5-B142-9763-71F5EA60EBCD}" type="datetimeFigureOut">
              <a:rPr lang="en-TR" smtClean="0"/>
              <a:t>10.05.2022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B58F95-75B0-A74C-8E98-F9B935AEF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CAE596-46BB-CE48-8E39-32363DA99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C2ED-EA0B-994B-8F4F-D992156D24DF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857075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9161AF-FC1F-4B4F-BCDB-6C9CFD38D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6349A7-A64D-C548-8073-CA5912D8A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C4BBA-E1C8-0746-9713-65845B3A81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2B65D-45A5-B142-9763-71F5EA60EBCD}" type="datetimeFigureOut">
              <a:rPr lang="en-TR" smtClean="0"/>
              <a:t>10.05.2022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8AC0C-20DD-B14E-9281-3A4500D15D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CABEA6-B10C-8F41-A42C-AD38ABC57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1C2ED-EA0B-994B-8F4F-D992156D24DF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145289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B89A1-0747-2543-8389-5100EC72A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28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rgbClr val="002060"/>
                </a:solidFill>
                <a:highlight>
                  <a:srgbClr val="00FF00"/>
                </a:highlight>
              </a:rPr>
              <a:t>C</a:t>
            </a:r>
            <a:r>
              <a:rPr lang="en-TR" sz="8000" dirty="0">
                <a:solidFill>
                  <a:srgbClr val="002060"/>
                </a:solidFill>
                <a:highlight>
                  <a:srgbClr val="00FF00"/>
                </a:highlight>
              </a:rPr>
              <a:t>lassroom Management &amp; Motivation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B599EC-9FCE-B1D6-F192-9C027099B9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627" y="5036436"/>
            <a:ext cx="1221489" cy="122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51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6A03E-69C2-6FE0-2012-0E45023FA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31766"/>
          </a:xfrm>
        </p:spPr>
        <p:txBody>
          <a:bodyPr>
            <a:normAutofit/>
          </a:bodyPr>
          <a:lstStyle/>
          <a:p>
            <a:r>
              <a:rPr lang="en-TR" sz="8000" dirty="0">
                <a:solidFill>
                  <a:srgbClr val="002060"/>
                </a:solidFill>
              </a:rPr>
              <a:t>WHAT IS MOTIVATION?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E5D1F1-6719-8E54-33AD-78EC44294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311" y="5075402"/>
            <a:ext cx="1221489" cy="1221489"/>
          </a:xfrm>
          <a:prstGeom prst="rect">
            <a:avLst/>
          </a:prstGeom>
        </p:spPr>
      </p:pic>
      <p:pic>
        <p:nvPicPr>
          <p:cNvPr id="3074" name="Picture 2" descr="Developing a greater sense of motivation in students - TryEngineering.org  Powered by IEEE">
            <a:extLst>
              <a:ext uri="{FF2B5EF4-FFF2-40B4-BE49-F238E27FC236}">
                <a16:creationId xmlns:a16="http://schemas.microsoft.com/office/drawing/2014/main" id="{E98AB9CD-5FCD-A181-FC26-4287EF7E9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841" y="872836"/>
            <a:ext cx="5293014" cy="374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004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3AEFE0-C288-C24A-3DCA-FDB9493A5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174" y="4965185"/>
            <a:ext cx="1221489" cy="12214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167DC6-3449-CA5A-A03B-0D6A37F35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8" y="118753"/>
            <a:ext cx="10876478" cy="458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552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witter 上的 Jasmine Sanders：&quot;You can lead a horse to water but you can't make  him drink. You can however, SALT his oats! Teachers, how many of you are  creating a “thirst” for">
            <a:extLst>
              <a:ext uri="{FF2B5EF4-FFF2-40B4-BE49-F238E27FC236}">
                <a16:creationId xmlns:a16="http://schemas.microsoft.com/office/drawing/2014/main" id="{3F31AC93-3CE5-9259-54D0-DDFF4923F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39" y="540327"/>
            <a:ext cx="10186987" cy="577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234734-0AD5-23FB-6393-A4FFEAEF3C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856" y="5313527"/>
            <a:ext cx="1221489" cy="122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095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89379-BC55-2A0A-1CB9-ED7945488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819" y="233507"/>
            <a:ext cx="10515600" cy="319549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Learners who are </a:t>
            </a:r>
            <a:r>
              <a:rPr lang="en-US" b="1" dirty="0">
                <a:solidFill>
                  <a:srgbClr val="002060"/>
                </a:solidFill>
                <a:highlight>
                  <a:srgbClr val="FFFF00"/>
                </a:highlight>
              </a:rPr>
              <a:t>intrinsically motivated </a:t>
            </a:r>
            <a:r>
              <a:rPr lang="en-US" b="1" dirty="0">
                <a:solidFill>
                  <a:srgbClr val="002060"/>
                </a:solidFill>
              </a:rPr>
              <a:t>are 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b="1" dirty="0">
                <a:solidFill>
                  <a:srgbClr val="002060"/>
                </a:solidFill>
              </a:rPr>
              <a:t>more likely to do better academically and 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b="1" dirty="0">
                <a:solidFill>
                  <a:srgbClr val="002060"/>
                </a:solidFill>
              </a:rPr>
              <a:t>therefore </a:t>
            </a:r>
            <a:r>
              <a:rPr lang="en-US" b="1" dirty="0">
                <a:solidFill>
                  <a:srgbClr val="002060"/>
                </a:solidFill>
                <a:highlight>
                  <a:srgbClr val="FFFF00"/>
                </a:highlight>
              </a:rPr>
              <a:t>as teachers </a:t>
            </a:r>
            <a:r>
              <a:rPr lang="en-US" b="1" dirty="0">
                <a:solidFill>
                  <a:srgbClr val="002060"/>
                </a:solidFill>
              </a:rPr>
              <a:t>our goal is to try and help our students to </a:t>
            </a:r>
            <a:r>
              <a:rPr lang="en-US" b="1" dirty="0">
                <a:solidFill>
                  <a:srgbClr val="002060"/>
                </a:solidFill>
                <a:highlight>
                  <a:srgbClr val="FFFF00"/>
                </a:highlight>
              </a:rPr>
              <a:t>develop their internal motivation.” </a:t>
            </a:r>
            <a:br>
              <a:rPr lang="en-US" b="1" dirty="0">
                <a:solidFill>
                  <a:srgbClr val="002060"/>
                </a:solidFill>
                <a:highlight>
                  <a:srgbClr val="FFFF00"/>
                </a:highlight>
              </a:rPr>
            </a:br>
            <a:endParaRPr lang="en-TR" b="1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23BE12-E218-1CBB-62A0-4A6A540369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311" y="5036436"/>
            <a:ext cx="1221489" cy="1221489"/>
          </a:xfrm>
          <a:prstGeom prst="rect">
            <a:avLst/>
          </a:prstGeom>
        </p:spPr>
      </p:pic>
      <p:pic>
        <p:nvPicPr>
          <p:cNvPr id="4098" name="Picture 2" descr="The Marriage of Internal &amp; External Motivation - Blewis Learning">
            <a:extLst>
              <a:ext uri="{FF2B5EF4-FFF2-40B4-BE49-F238E27FC236}">
                <a16:creationId xmlns:a16="http://schemas.microsoft.com/office/drawing/2014/main" id="{DB5F63E6-1FAF-909C-D5CE-4CC4B8A5E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38055"/>
            <a:ext cx="9064108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478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1779E-FA18-9748-FBBA-3412EB005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947" y="365125"/>
            <a:ext cx="9545782" cy="5765511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2060"/>
                </a:solidFill>
                <a:highlight>
                  <a:srgbClr val="00FF00"/>
                </a:highlight>
              </a:rPr>
              <a:t>Internally motivated students are ; </a:t>
            </a:r>
            <a:br>
              <a:rPr lang="en-US" sz="3200" b="1" dirty="0">
                <a:solidFill>
                  <a:srgbClr val="002060"/>
                </a:solidFill>
                <a:highlight>
                  <a:srgbClr val="00FF00"/>
                </a:highlight>
              </a:rPr>
            </a:br>
            <a:r>
              <a:rPr lang="en-US" sz="3200" b="1" dirty="0">
                <a:solidFill>
                  <a:srgbClr val="002060"/>
                </a:solidFill>
              </a:rPr>
              <a:t>*Interested </a:t>
            </a:r>
            <a:br>
              <a:rPr lang="en-US" sz="3200" b="1" dirty="0">
                <a:solidFill>
                  <a:srgbClr val="002060"/>
                </a:solidFill>
              </a:rPr>
            </a:br>
            <a:r>
              <a:rPr lang="en-US" sz="3200" b="1" dirty="0">
                <a:solidFill>
                  <a:srgbClr val="002060"/>
                </a:solidFill>
              </a:rPr>
              <a:t>*Curious </a:t>
            </a:r>
            <a:br>
              <a:rPr lang="en-US" sz="3200" b="1" dirty="0">
                <a:solidFill>
                  <a:srgbClr val="002060"/>
                </a:solidFill>
              </a:rPr>
            </a:br>
            <a:r>
              <a:rPr lang="en-US" sz="3200" b="1" dirty="0">
                <a:solidFill>
                  <a:srgbClr val="002060"/>
                </a:solidFill>
              </a:rPr>
              <a:t>*Focused </a:t>
            </a:r>
            <a:br>
              <a:rPr lang="en-US" sz="3200" b="1" dirty="0">
                <a:solidFill>
                  <a:srgbClr val="002060"/>
                </a:solidFill>
              </a:rPr>
            </a:br>
            <a:r>
              <a:rPr lang="en-US" sz="3200" b="1" dirty="0">
                <a:solidFill>
                  <a:srgbClr val="002060"/>
                </a:solidFill>
              </a:rPr>
              <a:t>*Enthusiastic </a:t>
            </a:r>
            <a:br>
              <a:rPr lang="en-US" sz="3200" b="1" dirty="0">
                <a:solidFill>
                  <a:srgbClr val="002060"/>
                </a:solidFill>
              </a:rPr>
            </a:br>
            <a:r>
              <a:rPr lang="en-US" sz="3200" b="1" dirty="0">
                <a:solidFill>
                  <a:srgbClr val="002060"/>
                </a:solidFill>
              </a:rPr>
              <a:t>*Eager </a:t>
            </a:r>
            <a:br>
              <a:rPr lang="en-US" sz="3200" b="1" dirty="0">
                <a:solidFill>
                  <a:srgbClr val="002060"/>
                </a:solidFill>
              </a:rPr>
            </a:br>
            <a:r>
              <a:rPr lang="en-US" sz="3200" b="1" dirty="0">
                <a:solidFill>
                  <a:srgbClr val="002060"/>
                </a:solidFill>
              </a:rPr>
              <a:t>*Passionate </a:t>
            </a:r>
            <a:br>
              <a:rPr lang="en-US" sz="3200" b="1" dirty="0">
                <a:solidFill>
                  <a:srgbClr val="002060"/>
                </a:solidFill>
              </a:rPr>
            </a:br>
            <a:r>
              <a:rPr lang="en-US" sz="3200" b="1" dirty="0">
                <a:solidFill>
                  <a:srgbClr val="002060"/>
                </a:solidFill>
              </a:rPr>
              <a:t>*Optimistic </a:t>
            </a:r>
            <a:br>
              <a:rPr lang="en-US" sz="3200" b="1" dirty="0">
                <a:solidFill>
                  <a:srgbClr val="002060"/>
                </a:solidFill>
              </a:rPr>
            </a:br>
            <a:r>
              <a:rPr lang="en-US" sz="3200" b="1" dirty="0">
                <a:solidFill>
                  <a:srgbClr val="002060"/>
                </a:solidFill>
              </a:rPr>
              <a:t>*Full of effort </a:t>
            </a:r>
            <a:br>
              <a:rPr lang="en-US" sz="3200" b="1" dirty="0">
                <a:solidFill>
                  <a:srgbClr val="002060"/>
                </a:solidFill>
              </a:rPr>
            </a:br>
            <a:br>
              <a:rPr lang="en-US" sz="2800" dirty="0"/>
            </a:br>
            <a:endParaRPr lang="en-TR" sz="2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5ADF7A6-B342-2A7B-3657-1B9803666865}"/>
              </a:ext>
            </a:extLst>
          </p:cNvPr>
          <p:cNvSpPr txBox="1">
            <a:spLocks/>
          </p:cNvSpPr>
          <p:nvPr/>
        </p:nvSpPr>
        <p:spPr>
          <a:xfrm>
            <a:off x="2018806" y="5441497"/>
            <a:ext cx="7374576" cy="857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TR" dirty="0">
                <a:solidFill>
                  <a:srgbClr val="00B050"/>
                </a:solidFill>
                <a:highlight>
                  <a:srgbClr val="FFFF00"/>
                </a:highlight>
              </a:rPr>
              <a:t>But how 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F24A3D-DD6F-AAB5-116A-89A2694D5C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219" y="5078000"/>
            <a:ext cx="1221489" cy="1221489"/>
          </a:xfrm>
          <a:prstGeom prst="rect">
            <a:avLst/>
          </a:prstGeom>
        </p:spPr>
      </p:pic>
      <p:pic>
        <p:nvPicPr>
          <p:cNvPr id="5122" name="Picture 2" descr="Motivation is Fundamental: Advantages and Disadvantages of Motivation">
            <a:extLst>
              <a:ext uri="{FF2B5EF4-FFF2-40B4-BE49-F238E27FC236}">
                <a16:creationId xmlns:a16="http://schemas.microsoft.com/office/drawing/2014/main" id="{1B0CB1FB-C328-EC62-44B2-7F7BE0E71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278" y="1492457"/>
            <a:ext cx="6586310" cy="437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08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A4F1C-3EFE-D0DF-48E5-E403A14B1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92" y="1966200"/>
            <a:ext cx="4959927" cy="391593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W</a:t>
            </a:r>
            <a:r>
              <a:rPr lang="en-TR" b="1" dirty="0">
                <a:solidFill>
                  <a:srgbClr val="002060"/>
                </a:solidFill>
              </a:rPr>
              <a:t>e should </a:t>
            </a:r>
            <a:r>
              <a:rPr lang="en-TR" b="1" dirty="0">
                <a:solidFill>
                  <a:srgbClr val="002060"/>
                </a:solidFill>
                <a:highlight>
                  <a:srgbClr val="FFFF00"/>
                </a:highlight>
              </a:rPr>
              <a:t>promote </a:t>
            </a:r>
            <a:br>
              <a:rPr lang="en-TR" b="1" dirty="0">
                <a:solidFill>
                  <a:srgbClr val="002060"/>
                </a:solidFill>
              </a:rPr>
            </a:br>
            <a:r>
              <a:rPr lang="en-TR" b="1" dirty="0">
                <a:solidFill>
                  <a:srgbClr val="002060"/>
                </a:solidFill>
              </a:rPr>
              <a:t>*trust , empathy and acceptance</a:t>
            </a:r>
            <a:br>
              <a:rPr lang="en-TR" b="1" dirty="0">
                <a:solidFill>
                  <a:srgbClr val="002060"/>
                </a:solidFill>
              </a:rPr>
            </a:br>
            <a:br>
              <a:rPr lang="en-TR" b="1" dirty="0">
                <a:solidFill>
                  <a:srgbClr val="002060"/>
                </a:solidFill>
              </a:rPr>
            </a:br>
            <a:r>
              <a:rPr lang="en-TR" b="1" dirty="0">
                <a:solidFill>
                  <a:srgbClr val="002060"/>
                </a:solidFill>
              </a:rPr>
              <a:t>*group cohesiveness </a:t>
            </a:r>
            <a:br>
              <a:rPr lang="en-TR" b="1" dirty="0">
                <a:solidFill>
                  <a:srgbClr val="002060"/>
                </a:solidFill>
              </a:rPr>
            </a:br>
            <a:br>
              <a:rPr lang="en-TR" b="1" dirty="0">
                <a:solidFill>
                  <a:srgbClr val="002060"/>
                </a:solidFill>
              </a:rPr>
            </a:br>
            <a:r>
              <a:rPr lang="en-TR" b="1" dirty="0">
                <a:solidFill>
                  <a:srgbClr val="002060"/>
                </a:solidFill>
              </a:rPr>
              <a:t>*collaboration</a:t>
            </a:r>
            <a:br>
              <a:rPr lang="en-TR" b="1" dirty="0">
                <a:solidFill>
                  <a:srgbClr val="002060"/>
                </a:solidFill>
              </a:rPr>
            </a:br>
            <a:br>
              <a:rPr lang="en-TR" b="1" dirty="0">
                <a:solidFill>
                  <a:srgbClr val="002060"/>
                </a:solidFill>
              </a:rPr>
            </a:br>
            <a:r>
              <a:rPr lang="en-TR" b="1" dirty="0">
                <a:solidFill>
                  <a:srgbClr val="002060"/>
                </a:solidFill>
              </a:rPr>
              <a:t>*shared repsonsibility </a:t>
            </a:r>
            <a:br>
              <a:rPr lang="en-TR" b="1" dirty="0">
                <a:solidFill>
                  <a:srgbClr val="002060"/>
                </a:solidFill>
              </a:rPr>
            </a:br>
            <a:br>
              <a:rPr lang="en-TR" b="1" dirty="0">
                <a:solidFill>
                  <a:srgbClr val="002060"/>
                </a:solidFill>
              </a:rPr>
            </a:br>
            <a:r>
              <a:rPr lang="en-TR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A3E8B6-820A-1D21-8B9E-D28809341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220" y="5271386"/>
            <a:ext cx="1221489" cy="1221489"/>
          </a:xfrm>
          <a:prstGeom prst="rect">
            <a:avLst/>
          </a:prstGeom>
        </p:spPr>
      </p:pic>
      <p:pic>
        <p:nvPicPr>
          <p:cNvPr id="6148" name="Picture 4" descr="How An Expert Leader Encourages Collaboration? - The Contemporary Leader">
            <a:extLst>
              <a:ext uri="{FF2B5EF4-FFF2-40B4-BE49-F238E27FC236}">
                <a16:creationId xmlns:a16="http://schemas.microsoft.com/office/drawing/2014/main" id="{1C77B073-E072-3B20-58A0-E683AD3FD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65124"/>
            <a:ext cx="6102366" cy="490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943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34B43-229E-B525-3733-DECD3DEC8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7313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I</a:t>
            </a:r>
            <a:r>
              <a:rPr lang="en-TR" b="1" dirty="0">
                <a:solidFill>
                  <a:srgbClr val="002060"/>
                </a:solidFill>
              </a:rPr>
              <a:t>n order to be able to </a:t>
            </a:r>
            <a:r>
              <a:rPr lang="en-TR" b="1" dirty="0">
                <a:solidFill>
                  <a:srgbClr val="002060"/>
                </a:solidFill>
                <a:highlight>
                  <a:srgbClr val="FFFF00"/>
                </a:highlight>
              </a:rPr>
              <a:t>fully engaged </a:t>
            </a:r>
            <a:r>
              <a:rPr lang="en-TR" b="1" dirty="0">
                <a:solidFill>
                  <a:srgbClr val="002060"/>
                </a:solidFill>
              </a:rPr>
              <a:t>and be </a:t>
            </a:r>
            <a:r>
              <a:rPr lang="en-TR" b="1" dirty="0">
                <a:solidFill>
                  <a:srgbClr val="002060"/>
                </a:solidFill>
                <a:highlight>
                  <a:srgbClr val="FFFF00"/>
                </a:highlight>
              </a:rPr>
              <a:t>motivated </a:t>
            </a:r>
            <a:r>
              <a:rPr lang="en-TR" b="1" dirty="0">
                <a:solidFill>
                  <a:srgbClr val="002060"/>
                </a:solidFill>
              </a:rPr>
              <a:t>in class , learners need to feel that the </a:t>
            </a:r>
            <a:r>
              <a:rPr lang="en-TR" b="1" dirty="0">
                <a:solidFill>
                  <a:srgbClr val="002060"/>
                </a:solidFill>
                <a:highlight>
                  <a:srgbClr val="FFFF00"/>
                </a:highlight>
              </a:rPr>
              <a:t>group is important </a:t>
            </a:r>
            <a:r>
              <a:rPr lang="en-TR" b="1" dirty="0">
                <a:solidFill>
                  <a:srgbClr val="002060"/>
                </a:solidFill>
              </a:rPr>
              <a:t>to them , that </a:t>
            </a:r>
            <a:r>
              <a:rPr lang="en-TR" b="1" dirty="0">
                <a:solidFill>
                  <a:srgbClr val="002060"/>
                </a:solidFill>
                <a:highlight>
                  <a:srgbClr val="FFFF00"/>
                </a:highlight>
              </a:rPr>
              <a:t>they are important to the group</a:t>
            </a:r>
            <a:r>
              <a:rPr lang="en-TR" b="1" dirty="0">
                <a:solidFill>
                  <a:srgbClr val="002060"/>
                </a:solidFill>
              </a:rPr>
              <a:t> and that they will be cared for and supported </a:t>
            </a:r>
            <a:r>
              <a:rPr lang="en-TR" b="1" dirty="0">
                <a:solidFill>
                  <a:srgbClr val="002060"/>
                </a:solidFill>
                <a:highlight>
                  <a:srgbClr val="00FF00"/>
                </a:highlight>
              </a:rPr>
              <a:t>( safe learning environment )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D5D41A-D2BF-083B-B7C0-ED2670E72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311" y="5396654"/>
            <a:ext cx="1221489" cy="1221489"/>
          </a:xfrm>
          <a:prstGeom prst="rect">
            <a:avLst/>
          </a:prstGeom>
        </p:spPr>
      </p:pic>
      <p:pic>
        <p:nvPicPr>
          <p:cNvPr id="7170" name="Picture 2" descr="A safe classroom environment is needed for optimal learning">
            <a:extLst>
              <a:ext uri="{FF2B5EF4-FFF2-40B4-BE49-F238E27FC236}">
                <a16:creationId xmlns:a16="http://schemas.microsoft.com/office/drawing/2014/main" id="{36DE8F44-C0F4-A38A-6FBD-60D20F43A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182" y="3768416"/>
            <a:ext cx="4211782" cy="284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33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CCAB2-B3C9-4197-89D5-45D06C21F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1" y="0"/>
            <a:ext cx="10993582" cy="5576455"/>
          </a:xfrm>
        </p:spPr>
        <p:txBody>
          <a:bodyPr/>
          <a:lstStyle/>
          <a:p>
            <a:r>
              <a:rPr lang="en-TR" dirty="0">
                <a:solidFill>
                  <a:srgbClr val="002060"/>
                </a:solidFill>
              </a:rPr>
              <a:t>“Studies have shown that </a:t>
            </a:r>
            <a:r>
              <a:rPr lang="en-TR" dirty="0">
                <a:solidFill>
                  <a:srgbClr val="002060"/>
                </a:solidFill>
                <a:highlight>
                  <a:srgbClr val="00FF00"/>
                </a:highlight>
              </a:rPr>
              <a:t>when learners work in groups </a:t>
            </a:r>
            <a:r>
              <a:rPr lang="en-TR" dirty="0">
                <a:solidFill>
                  <a:srgbClr val="002060"/>
                </a:solidFill>
              </a:rPr>
              <a:t>it leads to </a:t>
            </a:r>
            <a:r>
              <a:rPr lang="en-TR" dirty="0">
                <a:solidFill>
                  <a:srgbClr val="002060"/>
                </a:solidFill>
                <a:highlight>
                  <a:srgbClr val="00FF00"/>
                </a:highlight>
              </a:rPr>
              <a:t>improved achievement </a:t>
            </a:r>
            <a:r>
              <a:rPr lang="en-TR" dirty="0">
                <a:solidFill>
                  <a:srgbClr val="002060"/>
                </a:solidFill>
              </a:rPr>
              <a:t>, </a:t>
            </a:r>
            <a:r>
              <a:rPr lang="en-TR" dirty="0">
                <a:solidFill>
                  <a:srgbClr val="002060"/>
                </a:solidFill>
                <a:highlight>
                  <a:srgbClr val="00FF00"/>
                </a:highlight>
              </a:rPr>
              <a:t>retention of learning </a:t>
            </a:r>
            <a:r>
              <a:rPr lang="en-TR" dirty="0">
                <a:solidFill>
                  <a:srgbClr val="002060"/>
                </a:solidFill>
              </a:rPr>
              <a:t>and </a:t>
            </a:r>
            <a:r>
              <a:rPr lang="en-TR" dirty="0">
                <a:solidFill>
                  <a:srgbClr val="002060"/>
                </a:solidFill>
                <a:highlight>
                  <a:srgbClr val="00FF00"/>
                </a:highlight>
              </a:rPr>
              <a:t>social relationship </a:t>
            </a:r>
            <a:r>
              <a:rPr lang="en-TR" dirty="0">
                <a:solidFill>
                  <a:srgbClr val="002060"/>
                </a:solidFill>
              </a:rPr>
              <a:t>, as well as </a:t>
            </a:r>
            <a:r>
              <a:rPr lang="en-TR" dirty="0">
                <a:solidFill>
                  <a:srgbClr val="002060"/>
                </a:solidFill>
                <a:highlight>
                  <a:srgbClr val="00FF00"/>
                </a:highlight>
              </a:rPr>
              <a:t>, increasing intrinsic motivation </a:t>
            </a:r>
            <a:r>
              <a:rPr lang="en-TR" dirty="0">
                <a:solidFill>
                  <a:srgbClr val="002060"/>
                </a:solidFill>
              </a:rPr>
              <a:t>. It can </a:t>
            </a:r>
            <a:r>
              <a:rPr lang="en-TR" dirty="0">
                <a:solidFill>
                  <a:srgbClr val="002060"/>
                </a:solidFill>
                <a:highlight>
                  <a:srgbClr val="00FF00"/>
                </a:highlight>
              </a:rPr>
              <a:t>lessen the stress </a:t>
            </a:r>
            <a:r>
              <a:rPr lang="en-TR" dirty="0">
                <a:solidFill>
                  <a:srgbClr val="002060"/>
                </a:solidFill>
              </a:rPr>
              <a:t>of contributing in a whole- class situation and </a:t>
            </a:r>
            <a:r>
              <a:rPr lang="en-TR" dirty="0">
                <a:solidFill>
                  <a:srgbClr val="002060"/>
                </a:solidFill>
                <a:highlight>
                  <a:srgbClr val="00FF00"/>
                </a:highlight>
              </a:rPr>
              <a:t>give more free time </a:t>
            </a:r>
            <a:r>
              <a:rPr lang="en-TR" dirty="0">
                <a:solidFill>
                  <a:srgbClr val="002060"/>
                </a:solidFill>
              </a:rPr>
              <a:t>for learners to work at their own pace “ </a:t>
            </a:r>
            <a:br>
              <a:rPr lang="en-TR" dirty="0">
                <a:solidFill>
                  <a:srgbClr val="002060"/>
                </a:solidFill>
              </a:rPr>
            </a:br>
            <a:r>
              <a:rPr lang="en-TR" dirty="0">
                <a:solidFill>
                  <a:srgbClr val="002060"/>
                </a:solidFill>
              </a:rPr>
              <a:t>Fredericks , 2014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0086B8-9C0D-A4D8-55D4-678EADBA8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656" y="5465927"/>
            <a:ext cx="1221489" cy="1221489"/>
          </a:xfrm>
          <a:prstGeom prst="rect">
            <a:avLst/>
          </a:prstGeom>
        </p:spPr>
      </p:pic>
      <p:pic>
        <p:nvPicPr>
          <p:cNvPr id="8194" name="Picture 2" descr="Benefits of Group Work - TeachHUB">
            <a:extLst>
              <a:ext uri="{FF2B5EF4-FFF2-40B4-BE49-F238E27FC236}">
                <a16:creationId xmlns:a16="http://schemas.microsoft.com/office/drawing/2014/main" id="{ED3373ED-993A-1447-36FA-2FDA700A2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45196"/>
            <a:ext cx="3357439" cy="22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634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EAEEF-DDB8-2341-0997-ABB2335AB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344"/>
            <a:ext cx="9525000" cy="4613565"/>
          </a:xfrm>
        </p:spPr>
        <p:txBody>
          <a:bodyPr>
            <a:normAutofit fontScale="90000"/>
          </a:bodyPr>
          <a:lstStyle/>
          <a:p>
            <a:r>
              <a:rPr lang="en-TR" b="1" dirty="0">
                <a:solidFill>
                  <a:srgbClr val="002060"/>
                </a:solidFill>
                <a:highlight>
                  <a:srgbClr val="FFFF00"/>
                </a:highlight>
              </a:rPr>
              <a:t>Benefits of peer teaching </a:t>
            </a:r>
            <a:br>
              <a:rPr lang="en-TR" b="1" dirty="0">
                <a:solidFill>
                  <a:srgbClr val="002060"/>
                </a:solidFill>
              </a:rPr>
            </a:br>
            <a:r>
              <a:rPr lang="en-TR" b="1" dirty="0">
                <a:solidFill>
                  <a:srgbClr val="002060"/>
                </a:solidFill>
              </a:rPr>
              <a:t>*engages and motivates learners </a:t>
            </a:r>
            <a:br>
              <a:rPr lang="en-TR" b="1" dirty="0">
                <a:solidFill>
                  <a:srgbClr val="002060"/>
                </a:solidFill>
              </a:rPr>
            </a:br>
            <a:r>
              <a:rPr lang="en-TR" b="1" dirty="0">
                <a:solidFill>
                  <a:srgbClr val="002060"/>
                </a:solidFill>
              </a:rPr>
              <a:t>*increases all student participation </a:t>
            </a:r>
            <a:br>
              <a:rPr lang="en-TR" b="1" dirty="0">
                <a:solidFill>
                  <a:srgbClr val="002060"/>
                </a:solidFill>
              </a:rPr>
            </a:br>
            <a:r>
              <a:rPr lang="en-TR" b="1" dirty="0">
                <a:solidFill>
                  <a:srgbClr val="002060"/>
                </a:solidFill>
              </a:rPr>
              <a:t>* fosters interpersonal skills – collaboration , trust , understanding &amp; empathy </a:t>
            </a:r>
            <a:br>
              <a:rPr lang="en-TR" b="1" dirty="0">
                <a:solidFill>
                  <a:srgbClr val="002060"/>
                </a:solidFill>
              </a:rPr>
            </a:br>
            <a:r>
              <a:rPr lang="en-TR" b="1" dirty="0">
                <a:solidFill>
                  <a:srgbClr val="002060"/>
                </a:solidFill>
              </a:rPr>
              <a:t>*makes learning more memorable </a:t>
            </a:r>
            <a:br>
              <a:rPr lang="en-TR" b="1" dirty="0">
                <a:solidFill>
                  <a:srgbClr val="002060"/>
                </a:solidFill>
              </a:rPr>
            </a:br>
            <a:r>
              <a:rPr lang="en-TR" b="1" dirty="0">
                <a:solidFill>
                  <a:srgbClr val="002060"/>
                </a:solidFill>
              </a:rPr>
              <a:t>* peer teachers reinforce their own learning </a:t>
            </a:r>
            <a:br>
              <a:rPr lang="en-TR" dirty="0"/>
            </a:br>
            <a:endParaRPr lang="en-T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76A572-ECC2-A5EE-13EE-6A66A78E6E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656" y="5465927"/>
            <a:ext cx="1221489" cy="1221489"/>
          </a:xfrm>
          <a:prstGeom prst="rect">
            <a:avLst/>
          </a:prstGeom>
        </p:spPr>
      </p:pic>
      <p:pic>
        <p:nvPicPr>
          <p:cNvPr id="9220" name="Picture 4" descr="Benefits of Peer Teaching: Ideas for Your Classroom | Study.com">
            <a:extLst>
              <a:ext uri="{FF2B5EF4-FFF2-40B4-BE49-F238E27FC236}">
                <a16:creationId xmlns:a16="http://schemas.microsoft.com/office/drawing/2014/main" id="{3B523F43-D945-418B-1A55-F9D2D26AB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473" y="4425689"/>
            <a:ext cx="3871190" cy="257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497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1C35E-BF55-40C4-F62D-53403F36C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673" y="581892"/>
            <a:ext cx="10515600" cy="3706524"/>
          </a:xfrm>
        </p:spPr>
        <p:txBody>
          <a:bodyPr>
            <a:normAutofit/>
          </a:bodyPr>
          <a:lstStyle/>
          <a:p>
            <a:r>
              <a:rPr lang="en-TR" dirty="0"/>
              <a:t>”T</a:t>
            </a:r>
            <a:r>
              <a:rPr lang="en-US" dirty="0"/>
              <a:t>he art of teaching is the art of assisting discovery “ </a:t>
            </a:r>
            <a:br>
              <a:rPr lang="en-US" dirty="0"/>
            </a:br>
            <a:r>
              <a:rPr lang="en-US" dirty="0"/>
              <a:t>Mark Van Doren</a:t>
            </a:r>
            <a:endParaRPr lang="en-T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4AE77C-1AFF-3655-0ECF-95F4FF67A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784" y="5341236"/>
            <a:ext cx="1221489" cy="1221489"/>
          </a:xfrm>
          <a:prstGeom prst="rect">
            <a:avLst/>
          </a:prstGeom>
        </p:spPr>
      </p:pic>
      <p:pic>
        <p:nvPicPr>
          <p:cNvPr id="10242" name="Picture 2" descr="TOP 25 QUOTES BY MARK VAN DOREN | A-Z Quotes">
            <a:extLst>
              <a:ext uri="{FF2B5EF4-FFF2-40B4-BE49-F238E27FC236}">
                <a16:creationId xmlns:a16="http://schemas.microsoft.com/office/drawing/2014/main" id="{F963AACD-EBB0-E218-7E84-03D141EE6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740984"/>
            <a:ext cx="9775536" cy="460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805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 kuşağı' ve 'kapitalist gerçekçilik' – Ergin Yıldızoğlu (Cumhuriyet) –  Sendika.Org">
            <a:extLst>
              <a:ext uri="{FF2B5EF4-FFF2-40B4-BE49-F238E27FC236}">
                <a16:creationId xmlns:a16="http://schemas.microsoft.com/office/drawing/2014/main" id="{09DCFACB-2545-C1EE-227F-33801D7AF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Million dollar question on CEO axing remains unanswered | Carol Altmann -  Writer">
            <a:extLst>
              <a:ext uri="{FF2B5EF4-FFF2-40B4-BE49-F238E27FC236}">
                <a16:creationId xmlns:a16="http://schemas.microsoft.com/office/drawing/2014/main" id="{ECCD4F57-8842-F726-9EA8-D2299751B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907" y="4428067"/>
            <a:ext cx="2133893" cy="133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79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he learning pyramid (Learning Pyramid, 2020). | Download Scientific Diagram">
            <a:extLst>
              <a:ext uri="{FF2B5EF4-FFF2-40B4-BE49-F238E27FC236}">
                <a16:creationId xmlns:a16="http://schemas.microsoft.com/office/drawing/2014/main" id="{C0A229E9-F582-67C5-CD8D-55A8E83F1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364" y="0"/>
            <a:ext cx="7550727" cy="658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The Learning Pyramid | Online Tutoring and Virtual Classes | VSA Future">
            <a:extLst>
              <a:ext uri="{FF2B5EF4-FFF2-40B4-BE49-F238E27FC236}">
                <a16:creationId xmlns:a16="http://schemas.microsoft.com/office/drawing/2014/main" id="{AF01F740-9C09-2837-552E-062975E84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" y="0"/>
            <a:ext cx="121753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7076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41826-B255-59ED-99F9-700DC2BE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20" y="791874"/>
            <a:ext cx="12566073" cy="53339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  <a:highlight>
                  <a:srgbClr val="FFFF00"/>
                </a:highlight>
              </a:rPr>
              <a:t>Make learning more meaningful, personal , relevant &amp; real world </a:t>
            </a:r>
            <a:br>
              <a:rPr lang="en-US" dirty="0"/>
            </a:br>
            <a:endParaRPr lang="en-TR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8377C16-7F75-5B64-BB93-9BA6A036BF27}"/>
              </a:ext>
            </a:extLst>
          </p:cNvPr>
          <p:cNvSpPr txBox="1">
            <a:spLocks/>
          </p:cNvSpPr>
          <p:nvPr/>
        </p:nvSpPr>
        <p:spPr>
          <a:xfrm>
            <a:off x="4619346" y="1325273"/>
            <a:ext cx="6269182" cy="3373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TR" b="1" dirty="0">
                <a:solidFill>
                  <a:srgbClr val="002060"/>
                </a:solidFill>
              </a:rPr>
              <a:t>”Students </a:t>
            </a:r>
            <a:r>
              <a:rPr lang="en-TR" b="1" dirty="0">
                <a:solidFill>
                  <a:srgbClr val="002060"/>
                </a:solidFill>
                <a:highlight>
                  <a:srgbClr val="00FF00"/>
                </a:highlight>
              </a:rPr>
              <a:t>are motivated and engaged </a:t>
            </a:r>
            <a:r>
              <a:rPr lang="en-TR" b="1" dirty="0">
                <a:solidFill>
                  <a:srgbClr val="002060"/>
                </a:solidFill>
              </a:rPr>
              <a:t>in </a:t>
            </a:r>
            <a:r>
              <a:rPr lang="en-TR" b="1" dirty="0">
                <a:solidFill>
                  <a:srgbClr val="002060"/>
                </a:solidFill>
                <a:highlight>
                  <a:srgbClr val="00FF00"/>
                </a:highlight>
              </a:rPr>
              <a:t>content and activities </a:t>
            </a:r>
            <a:r>
              <a:rPr lang="en-TR" b="1" dirty="0">
                <a:solidFill>
                  <a:srgbClr val="002060"/>
                </a:solidFill>
              </a:rPr>
              <a:t>when they can build on </a:t>
            </a:r>
            <a:r>
              <a:rPr lang="en-TR" b="1" dirty="0">
                <a:solidFill>
                  <a:srgbClr val="002060"/>
                </a:solidFill>
                <a:highlight>
                  <a:srgbClr val="00FF00"/>
                </a:highlight>
              </a:rPr>
              <a:t>prior knowl</a:t>
            </a:r>
            <a:r>
              <a:rPr lang="en-US" b="1" dirty="0">
                <a:solidFill>
                  <a:srgbClr val="002060"/>
                </a:solidFill>
                <a:highlight>
                  <a:srgbClr val="00FF00"/>
                </a:highlight>
              </a:rPr>
              <a:t>e</a:t>
            </a:r>
            <a:r>
              <a:rPr lang="en-TR" b="1" dirty="0">
                <a:solidFill>
                  <a:srgbClr val="002060"/>
                </a:solidFill>
                <a:highlight>
                  <a:srgbClr val="00FF00"/>
                </a:highlight>
              </a:rPr>
              <a:t>dge </a:t>
            </a:r>
            <a:r>
              <a:rPr lang="en-TR" b="1" dirty="0">
                <a:solidFill>
                  <a:srgbClr val="002060"/>
                </a:solidFill>
              </a:rPr>
              <a:t>and </a:t>
            </a:r>
            <a:r>
              <a:rPr lang="en-TR" b="1" dirty="0">
                <a:solidFill>
                  <a:srgbClr val="002060"/>
                </a:solidFill>
                <a:highlight>
                  <a:srgbClr val="00FF00"/>
                </a:highlight>
              </a:rPr>
              <a:t>draw clear connections </a:t>
            </a:r>
            <a:r>
              <a:rPr lang="en-TR" b="1" dirty="0">
                <a:solidFill>
                  <a:srgbClr val="002060"/>
                </a:solidFill>
              </a:rPr>
              <a:t>between what they are learning a</a:t>
            </a:r>
            <a:r>
              <a:rPr lang="en-US" b="1" dirty="0" err="1">
                <a:solidFill>
                  <a:srgbClr val="002060"/>
                </a:solidFill>
              </a:rPr>
              <a:t>nd</a:t>
            </a:r>
            <a:r>
              <a:rPr lang="en-TR" b="1" dirty="0">
                <a:solidFill>
                  <a:srgbClr val="002060"/>
                </a:solidFill>
              </a:rPr>
              <a:t> </a:t>
            </a:r>
            <a:r>
              <a:rPr lang="en-TR" b="1" dirty="0">
                <a:solidFill>
                  <a:srgbClr val="002060"/>
                </a:solidFill>
                <a:highlight>
                  <a:srgbClr val="00FF00"/>
                </a:highlight>
              </a:rPr>
              <a:t>the world they live in </a:t>
            </a:r>
            <a:r>
              <a:rPr lang="en-TR" dirty="0"/>
              <a:t>“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454EA2-06C0-13F4-C315-E71378B32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784" y="5341236"/>
            <a:ext cx="1221489" cy="1221489"/>
          </a:xfrm>
          <a:prstGeom prst="rect">
            <a:avLst/>
          </a:prstGeom>
        </p:spPr>
      </p:pic>
      <p:pic>
        <p:nvPicPr>
          <p:cNvPr id="11266" name="Picture 2" descr="Real Life | Secondary | Catalogue | Pearson English">
            <a:extLst>
              <a:ext uri="{FF2B5EF4-FFF2-40B4-BE49-F238E27FC236}">
                <a16:creationId xmlns:a16="http://schemas.microsoft.com/office/drawing/2014/main" id="{C6C3DE86-A784-C193-063E-FE3C6FAC9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19" y="1425956"/>
            <a:ext cx="3435928" cy="486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58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FB325-0083-2BC5-E99E-A663EA812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26420"/>
          </a:xfrm>
        </p:spPr>
        <p:txBody>
          <a:bodyPr>
            <a:normAutofit/>
          </a:bodyPr>
          <a:lstStyle/>
          <a:p>
            <a:r>
              <a:rPr lang="en-TR" b="1" dirty="0">
                <a:solidFill>
                  <a:srgbClr val="002060"/>
                </a:solidFill>
              </a:rPr>
              <a:t>“</a:t>
            </a:r>
            <a:r>
              <a:rPr lang="en-TR" b="1" dirty="0">
                <a:solidFill>
                  <a:srgbClr val="002060"/>
                </a:solidFill>
                <a:highlight>
                  <a:srgbClr val="00FF00"/>
                </a:highlight>
              </a:rPr>
              <a:t>R</a:t>
            </a:r>
            <a:r>
              <a:rPr lang="en-US" b="1" dirty="0">
                <a:solidFill>
                  <a:srgbClr val="002060"/>
                </a:solidFill>
                <a:highlight>
                  <a:srgbClr val="00FF00"/>
                </a:highlight>
              </a:rPr>
              <a:t>e</a:t>
            </a:r>
            <a:r>
              <a:rPr lang="en-TR" b="1" dirty="0">
                <a:solidFill>
                  <a:srgbClr val="002060"/>
                </a:solidFill>
                <a:highlight>
                  <a:srgbClr val="00FF00"/>
                </a:highlight>
              </a:rPr>
              <a:t>al world content </a:t>
            </a:r>
            <a:r>
              <a:rPr lang="en-TR" b="1" dirty="0">
                <a:solidFill>
                  <a:srgbClr val="002060"/>
                </a:solidFill>
              </a:rPr>
              <a:t>and culture is a very </a:t>
            </a:r>
            <a:r>
              <a:rPr lang="en-TR" b="1" dirty="0">
                <a:solidFill>
                  <a:srgbClr val="002060"/>
                </a:solidFill>
                <a:highlight>
                  <a:srgbClr val="00FF00"/>
                </a:highlight>
              </a:rPr>
              <a:t>powerful hook </a:t>
            </a:r>
            <a:r>
              <a:rPr lang="en-TR" b="1" dirty="0">
                <a:solidFill>
                  <a:srgbClr val="002060"/>
                </a:solidFill>
              </a:rPr>
              <a:t>. It can </a:t>
            </a:r>
            <a:r>
              <a:rPr lang="en-TR" b="1" dirty="0">
                <a:solidFill>
                  <a:srgbClr val="002060"/>
                </a:solidFill>
                <a:highlight>
                  <a:srgbClr val="00FF00"/>
                </a:highlight>
              </a:rPr>
              <a:t>heighten the interest </a:t>
            </a:r>
            <a:r>
              <a:rPr lang="en-TR" b="1" dirty="0">
                <a:solidFill>
                  <a:srgbClr val="002060"/>
                </a:solidFill>
              </a:rPr>
              <a:t>and </a:t>
            </a:r>
            <a:r>
              <a:rPr lang="en-TR" b="1" dirty="0">
                <a:solidFill>
                  <a:srgbClr val="002060"/>
                </a:solidFill>
                <a:highlight>
                  <a:srgbClr val="00FF00"/>
                </a:highlight>
              </a:rPr>
              <a:t>motivation</a:t>
            </a:r>
            <a:r>
              <a:rPr lang="en-TR" b="1" dirty="0">
                <a:solidFill>
                  <a:srgbClr val="002060"/>
                </a:solidFill>
              </a:rPr>
              <a:t> of your students . It becomes an exciting educational experience “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C14A6E-8C63-CC60-EF10-FB55CD5523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638" y="5271386"/>
            <a:ext cx="1221489" cy="12214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7439FB-78EF-F080-3C4E-186124003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019" y="4017818"/>
            <a:ext cx="4033536" cy="284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87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1B1B4-007E-6A53-0192-B37737D7D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20039"/>
          </a:xfrm>
        </p:spPr>
        <p:txBody>
          <a:bodyPr/>
          <a:lstStyle/>
          <a:p>
            <a:r>
              <a:rPr lang="en-TR" b="1" dirty="0">
                <a:solidFill>
                  <a:srgbClr val="002060"/>
                </a:solidFill>
                <a:highlight>
                  <a:srgbClr val="FFFF00"/>
                </a:highlight>
              </a:rPr>
              <a:t>According to Fraser, </a:t>
            </a:r>
            <a:r>
              <a:rPr lang="en-TR" b="1" dirty="0">
                <a:solidFill>
                  <a:srgbClr val="002060"/>
                </a:solidFill>
              </a:rPr>
              <a:t>“ When students </a:t>
            </a:r>
            <a:r>
              <a:rPr lang="en-TR" b="1" dirty="0">
                <a:solidFill>
                  <a:srgbClr val="002060"/>
                </a:solidFill>
                <a:highlight>
                  <a:srgbClr val="00FF00"/>
                </a:highlight>
              </a:rPr>
              <a:t>own their learning </a:t>
            </a:r>
            <a:r>
              <a:rPr lang="en-TR" b="1" dirty="0">
                <a:solidFill>
                  <a:srgbClr val="002060"/>
                </a:solidFill>
              </a:rPr>
              <a:t>and </a:t>
            </a:r>
            <a:r>
              <a:rPr lang="en-TR" b="1" dirty="0">
                <a:solidFill>
                  <a:srgbClr val="002060"/>
                </a:solidFill>
                <a:highlight>
                  <a:srgbClr val="00FF00"/>
                </a:highlight>
              </a:rPr>
              <a:t>feel responsible for it </a:t>
            </a:r>
            <a:r>
              <a:rPr lang="en-TR" b="1" dirty="0">
                <a:solidFill>
                  <a:srgbClr val="002060"/>
                </a:solidFill>
              </a:rPr>
              <a:t>we tap into the most powerful reservoir of potential , only then they </a:t>
            </a:r>
            <a:r>
              <a:rPr lang="en-TR" b="1" dirty="0">
                <a:solidFill>
                  <a:srgbClr val="002060"/>
                </a:solidFill>
                <a:highlight>
                  <a:srgbClr val="00FF00"/>
                </a:highlight>
              </a:rPr>
              <a:t>tend to be fully engaged , motivated and willing to learn </a:t>
            </a:r>
            <a:r>
              <a:rPr lang="en-TR" b="1" dirty="0">
                <a:solidFill>
                  <a:srgbClr val="002060"/>
                </a:solidFill>
              </a:rPr>
              <a:t>“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424A5C-164B-AD84-D2D0-9782368E3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056" y="5271386"/>
            <a:ext cx="1221489" cy="122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7550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CF31E5-8B47-DF8B-E0EF-6219E0EB0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50" y="2400300"/>
            <a:ext cx="11264900" cy="2057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80F0F6-56C2-4DF1-1D23-B4C493E0AD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784" y="5341236"/>
            <a:ext cx="1221489" cy="122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7468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2E3B7-1084-F2E8-F749-BA6B534C4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>
                <a:highlight>
                  <a:srgbClr val="00FF00"/>
                </a:highlight>
              </a:rPr>
              <a:t>Flipped classroom </a:t>
            </a:r>
          </a:p>
        </p:txBody>
      </p:sp>
      <p:pic>
        <p:nvPicPr>
          <p:cNvPr id="8194" name="Picture 2" descr="Connect with Language - Blog - How Flipped Learning Helps You Learn More  Effectively">
            <a:extLst>
              <a:ext uri="{FF2B5EF4-FFF2-40B4-BE49-F238E27FC236}">
                <a16:creationId xmlns:a16="http://schemas.microsoft.com/office/drawing/2014/main" id="{747519FA-AAFF-42A0-8935-E1422DD74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999" y="1827790"/>
            <a:ext cx="7617692" cy="428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F2B757-246B-B208-1548-A8328D0E6E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911" y="5271386"/>
            <a:ext cx="1221489" cy="122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5065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45E97-6CA5-D87F-8109-41C0DF816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53784"/>
          </a:xfrm>
        </p:spPr>
        <p:txBody>
          <a:bodyPr>
            <a:normAutofit/>
          </a:bodyPr>
          <a:lstStyle/>
          <a:p>
            <a:r>
              <a:rPr lang="en-TR" b="1" dirty="0">
                <a:solidFill>
                  <a:srgbClr val="002060"/>
                </a:solidFill>
                <a:highlight>
                  <a:srgbClr val="FFFF00"/>
                </a:highlight>
              </a:rPr>
              <a:t>Flipped classroom </a:t>
            </a:r>
            <a:br>
              <a:rPr lang="en-TR" b="1" dirty="0">
                <a:solidFill>
                  <a:srgbClr val="002060"/>
                </a:solidFill>
              </a:rPr>
            </a:br>
            <a:r>
              <a:rPr lang="en-TR" b="1" dirty="0">
                <a:solidFill>
                  <a:srgbClr val="002060"/>
                </a:solidFill>
              </a:rPr>
              <a:t>* develops learner autonomy </a:t>
            </a:r>
            <a:br>
              <a:rPr lang="en-TR" b="1" dirty="0">
                <a:solidFill>
                  <a:srgbClr val="002060"/>
                </a:solidFill>
              </a:rPr>
            </a:br>
            <a:r>
              <a:rPr lang="en-TR" b="1" dirty="0">
                <a:solidFill>
                  <a:srgbClr val="002060"/>
                </a:solidFill>
              </a:rPr>
              <a:t>* provides a more personalised learning experience </a:t>
            </a:r>
            <a:br>
              <a:rPr lang="en-TR" b="1" dirty="0">
                <a:solidFill>
                  <a:srgbClr val="002060"/>
                </a:solidFill>
              </a:rPr>
            </a:br>
            <a:r>
              <a:rPr lang="en-TR" b="1" dirty="0">
                <a:solidFill>
                  <a:srgbClr val="002060"/>
                </a:solidFill>
              </a:rPr>
              <a:t>*facilitates differentiation </a:t>
            </a:r>
            <a:br>
              <a:rPr lang="en-TR" b="1" dirty="0">
                <a:solidFill>
                  <a:srgbClr val="002060"/>
                </a:solidFill>
              </a:rPr>
            </a:br>
            <a:r>
              <a:rPr lang="en-TR" b="1" dirty="0">
                <a:solidFill>
                  <a:srgbClr val="002060"/>
                </a:solidFill>
              </a:rPr>
              <a:t>* gives more flexiblity </a:t>
            </a:r>
            <a:br>
              <a:rPr lang="en-TR" b="1" dirty="0">
                <a:solidFill>
                  <a:srgbClr val="002060"/>
                </a:solidFill>
              </a:rPr>
            </a:br>
            <a:r>
              <a:rPr lang="en-TR" b="1" dirty="0">
                <a:solidFill>
                  <a:srgbClr val="002060"/>
                </a:solidFill>
              </a:rPr>
              <a:t>* more student centered classes </a:t>
            </a:r>
            <a:br>
              <a:rPr lang="en-TR" b="1" dirty="0">
                <a:solidFill>
                  <a:srgbClr val="002060"/>
                </a:solidFill>
              </a:rPr>
            </a:br>
            <a:r>
              <a:rPr lang="en-TR" b="1" dirty="0">
                <a:solidFill>
                  <a:srgbClr val="002060"/>
                </a:solidFill>
              </a:rPr>
              <a:t>* allows more communication – rich clases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731CFB-18C7-EDC7-8AB0-698CA48C2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784" y="5341236"/>
            <a:ext cx="1221489" cy="122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9708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D87BA-246E-539B-8004-ECD0399A3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03166"/>
          </a:xfrm>
        </p:spPr>
        <p:txBody>
          <a:bodyPr>
            <a:normAutofit/>
          </a:bodyPr>
          <a:lstStyle/>
          <a:p>
            <a:br>
              <a:rPr lang="en-US" dirty="0"/>
            </a:br>
            <a:r>
              <a:rPr lang="en-US" b="1" dirty="0">
                <a:solidFill>
                  <a:srgbClr val="002060"/>
                </a:solidFill>
              </a:rPr>
              <a:t>S</a:t>
            </a:r>
            <a:r>
              <a:rPr lang="en-TR" b="1" dirty="0">
                <a:solidFill>
                  <a:srgbClr val="002060"/>
                </a:solidFill>
              </a:rPr>
              <a:t>tudents</a:t>
            </a:r>
            <a:r>
              <a:rPr lang="en-TR" b="1" dirty="0">
                <a:solidFill>
                  <a:srgbClr val="002060"/>
                </a:solidFill>
                <a:highlight>
                  <a:srgbClr val="00FF00"/>
                </a:highlight>
              </a:rPr>
              <a:t> love </a:t>
            </a:r>
            <a:r>
              <a:rPr lang="en-TR" b="1" dirty="0">
                <a:solidFill>
                  <a:srgbClr val="002060"/>
                </a:solidFill>
              </a:rPr>
              <a:t>to have </a:t>
            </a:r>
            <a:r>
              <a:rPr lang="en-TR" b="1" dirty="0">
                <a:solidFill>
                  <a:srgbClr val="002060"/>
                </a:solidFill>
                <a:highlight>
                  <a:srgbClr val="00FF00"/>
                </a:highlight>
              </a:rPr>
              <a:t>choices</a:t>
            </a:r>
            <a:r>
              <a:rPr lang="en-TR" b="1" dirty="0">
                <a:solidFill>
                  <a:srgbClr val="002060"/>
                </a:solidFill>
              </a:rPr>
              <a:t>. Choice gives them </a:t>
            </a:r>
            <a:r>
              <a:rPr lang="en-TR" b="1" dirty="0">
                <a:solidFill>
                  <a:srgbClr val="002060"/>
                </a:solidFill>
                <a:highlight>
                  <a:srgbClr val="00FF00"/>
                </a:highlight>
              </a:rPr>
              <a:t>a sense of empowerment </a:t>
            </a:r>
            <a:r>
              <a:rPr lang="en-TR" b="1" dirty="0">
                <a:solidFill>
                  <a:srgbClr val="002060"/>
                </a:solidFill>
              </a:rPr>
              <a:t>over their </a:t>
            </a:r>
            <a:br>
              <a:rPr lang="en-TR" b="1" dirty="0">
                <a:solidFill>
                  <a:srgbClr val="002060"/>
                </a:solidFill>
              </a:rPr>
            </a:br>
            <a:r>
              <a:rPr lang="en-TR" b="1" dirty="0">
                <a:solidFill>
                  <a:srgbClr val="002060"/>
                </a:solidFill>
              </a:rPr>
              <a:t>learning environment &amp; </a:t>
            </a:r>
            <a:r>
              <a:rPr lang="en-TR" b="1" dirty="0">
                <a:solidFill>
                  <a:srgbClr val="002060"/>
                </a:solidFill>
                <a:highlight>
                  <a:srgbClr val="00FF00"/>
                </a:highlight>
              </a:rPr>
              <a:t>helps</a:t>
            </a:r>
            <a:r>
              <a:rPr lang="en-TR" b="1" dirty="0">
                <a:solidFill>
                  <a:srgbClr val="002060"/>
                </a:solidFill>
              </a:rPr>
              <a:t> them </a:t>
            </a:r>
            <a:r>
              <a:rPr lang="en-TR" b="1" dirty="0">
                <a:solidFill>
                  <a:srgbClr val="002060"/>
                </a:solidFill>
                <a:highlight>
                  <a:srgbClr val="00FF00"/>
                </a:highlight>
              </a:rPr>
              <a:t>keep engaged .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DC359D-1E2D-F1C0-6DFA-2307DC0F8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4618" y="0"/>
            <a:ext cx="2103582" cy="2209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11E4C8-B9F0-843D-51F1-88EE562545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056" y="5271386"/>
            <a:ext cx="1221489" cy="122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2662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7C148-033A-9F7C-588D-E7DADCF97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322" y="202044"/>
            <a:ext cx="10515600" cy="1325563"/>
          </a:xfrm>
        </p:spPr>
        <p:txBody>
          <a:bodyPr/>
          <a:lstStyle/>
          <a:p>
            <a:r>
              <a:rPr lang="en-US" b="1" dirty="0">
                <a:highlight>
                  <a:srgbClr val="00FF00"/>
                </a:highlight>
              </a:rPr>
              <a:t>H</a:t>
            </a:r>
            <a:r>
              <a:rPr lang="en-TR" b="1" dirty="0">
                <a:highlight>
                  <a:srgbClr val="00FF00"/>
                </a:highlight>
              </a:rPr>
              <a:t>ow can we give choices to our students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6D575C-202B-EA0E-84E9-88C9888E8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280" y="1527607"/>
            <a:ext cx="3714177" cy="49652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0C8AB9-96D0-36DD-78A7-80489E54F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536" y="1519787"/>
            <a:ext cx="3714177" cy="49730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675987-787B-7809-2231-ACBEC30D8A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056" y="5271386"/>
            <a:ext cx="1221489" cy="122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82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37D90-A2CE-B865-5CAA-78D4A3D1E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81" y="214744"/>
            <a:ext cx="10515600" cy="2805545"/>
          </a:xfrm>
        </p:spPr>
        <p:txBody>
          <a:bodyPr>
            <a:normAutofit/>
          </a:bodyPr>
          <a:lstStyle/>
          <a:p>
            <a:r>
              <a:rPr lang="en-TR" dirty="0"/>
              <a:t>” Motivation is one of those things like justice or world peace ;we all know it is a good idea but it is not quite so clear how to get there “ </a:t>
            </a:r>
            <a:br>
              <a:rPr lang="en-TR" dirty="0"/>
            </a:br>
            <a:r>
              <a:rPr lang="en-TR" dirty="0"/>
              <a:t>                          Tim Ward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3A6207-4A24-DA8C-1598-85A644C6D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056" y="5271386"/>
            <a:ext cx="1221489" cy="1221489"/>
          </a:xfrm>
          <a:prstGeom prst="rect">
            <a:avLst/>
          </a:prstGeom>
        </p:spPr>
      </p:pic>
      <p:pic>
        <p:nvPicPr>
          <p:cNvPr id="2050" name="Picture 2" descr="Audit Advantage: Motivation, the Force Within | CareersinAudit.com">
            <a:extLst>
              <a:ext uri="{FF2B5EF4-FFF2-40B4-BE49-F238E27FC236}">
                <a16:creationId xmlns:a16="http://schemas.microsoft.com/office/drawing/2014/main" id="{8E39017E-D7E5-AF76-E7FD-67A8AB2E3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558" y="3020289"/>
            <a:ext cx="6098479" cy="341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661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55955-2B12-65F5-FB20-28869F1D7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618" y="1371600"/>
            <a:ext cx="11069781" cy="407624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T</a:t>
            </a:r>
            <a:r>
              <a:rPr lang="en-TR" b="1" dirty="0">
                <a:solidFill>
                  <a:srgbClr val="002060"/>
                </a:solidFill>
              </a:rPr>
              <a:t>hey learn </a:t>
            </a:r>
            <a:br>
              <a:rPr lang="en-TR" b="1" dirty="0">
                <a:solidFill>
                  <a:srgbClr val="002060"/>
                </a:solidFill>
              </a:rPr>
            </a:br>
            <a:r>
              <a:rPr lang="en-TR" b="1" dirty="0">
                <a:solidFill>
                  <a:srgbClr val="002060"/>
                </a:solidFill>
              </a:rPr>
              <a:t>*with </a:t>
            </a:r>
            <a:r>
              <a:rPr lang="en-TR" b="1" dirty="0">
                <a:solidFill>
                  <a:srgbClr val="002060"/>
                </a:solidFill>
                <a:highlight>
                  <a:srgbClr val="00FF00"/>
                </a:highlight>
              </a:rPr>
              <a:t>research based methods </a:t>
            </a:r>
            <a:r>
              <a:rPr lang="en-TR" b="1" dirty="0">
                <a:solidFill>
                  <a:srgbClr val="002060"/>
                </a:solidFill>
              </a:rPr>
              <a:t>( they want to cretae their learning styles )  </a:t>
            </a:r>
            <a:br>
              <a:rPr lang="en-TR" b="1" dirty="0">
                <a:solidFill>
                  <a:srgbClr val="002060"/>
                </a:solidFill>
              </a:rPr>
            </a:br>
            <a:r>
              <a:rPr lang="en-TR" b="1" dirty="0">
                <a:solidFill>
                  <a:srgbClr val="002060"/>
                </a:solidFill>
              </a:rPr>
              <a:t>*when they </a:t>
            </a:r>
            <a:r>
              <a:rPr lang="en-TR" b="1" dirty="0">
                <a:solidFill>
                  <a:srgbClr val="002060"/>
                </a:solidFill>
                <a:highlight>
                  <a:srgbClr val="00FF00"/>
                </a:highlight>
              </a:rPr>
              <a:t>value information </a:t>
            </a:r>
            <a:r>
              <a:rPr lang="en-TR" b="1" dirty="0">
                <a:solidFill>
                  <a:srgbClr val="002060"/>
                </a:solidFill>
              </a:rPr>
              <a:t>when it is </a:t>
            </a:r>
            <a:r>
              <a:rPr lang="en-TR" b="1" dirty="0">
                <a:solidFill>
                  <a:srgbClr val="002060"/>
                </a:solidFill>
                <a:highlight>
                  <a:srgbClr val="00FF00"/>
                </a:highlight>
              </a:rPr>
              <a:t>relevant </a:t>
            </a:r>
            <a:r>
              <a:rPr lang="en-TR" b="1" dirty="0">
                <a:solidFill>
                  <a:srgbClr val="002060"/>
                </a:solidFill>
              </a:rPr>
              <a:t>&amp; </a:t>
            </a:r>
            <a:r>
              <a:rPr lang="en-TR" b="1" dirty="0">
                <a:solidFill>
                  <a:srgbClr val="002060"/>
                </a:solidFill>
                <a:highlight>
                  <a:srgbClr val="00FF00"/>
                </a:highlight>
              </a:rPr>
              <a:t>timely</a:t>
            </a:r>
            <a:r>
              <a:rPr lang="en-TR" b="1" dirty="0">
                <a:solidFill>
                  <a:srgbClr val="002060"/>
                </a:solidFill>
              </a:rPr>
              <a:t> </a:t>
            </a:r>
            <a:br>
              <a:rPr lang="en-TR" b="1" dirty="0">
                <a:solidFill>
                  <a:srgbClr val="002060"/>
                </a:solidFill>
              </a:rPr>
            </a:br>
            <a:r>
              <a:rPr lang="en-TR" b="1" dirty="0">
                <a:solidFill>
                  <a:srgbClr val="002060"/>
                </a:solidFill>
              </a:rPr>
              <a:t>* when there isn’t an </a:t>
            </a:r>
            <a:r>
              <a:rPr lang="en-TR" b="1" dirty="0">
                <a:solidFill>
                  <a:srgbClr val="002060"/>
                </a:solidFill>
                <a:highlight>
                  <a:srgbClr val="00FF00"/>
                </a:highlight>
              </a:rPr>
              <a:t>authoriterian teaching </a:t>
            </a:r>
            <a:r>
              <a:rPr lang="en-TR" b="1" dirty="0">
                <a:solidFill>
                  <a:srgbClr val="002060"/>
                </a:solidFill>
              </a:rPr>
              <a:t>, authoriterian teaching  is </a:t>
            </a:r>
            <a:r>
              <a:rPr lang="en-TR" b="1" dirty="0">
                <a:solidFill>
                  <a:srgbClr val="002060"/>
                </a:solidFill>
                <a:highlight>
                  <a:srgbClr val="00FF00"/>
                </a:highlight>
              </a:rPr>
              <a:t>ineffective</a:t>
            </a:r>
            <a:r>
              <a:rPr lang="en-TR" b="1" dirty="0">
                <a:solidFill>
                  <a:srgbClr val="002060"/>
                </a:solidFill>
              </a:rPr>
              <a:t> </a:t>
            </a:r>
            <a:br>
              <a:rPr lang="en-TR" b="1" dirty="0">
                <a:solidFill>
                  <a:srgbClr val="002060"/>
                </a:solidFill>
              </a:rPr>
            </a:br>
            <a:r>
              <a:rPr lang="en-TR" b="1" dirty="0">
                <a:solidFill>
                  <a:srgbClr val="002060"/>
                </a:solidFill>
              </a:rPr>
              <a:t>* when there is a </a:t>
            </a:r>
            <a:r>
              <a:rPr lang="en-TR" b="1" dirty="0">
                <a:solidFill>
                  <a:srgbClr val="002060"/>
                </a:solidFill>
                <a:highlight>
                  <a:srgbClr val="00FF00"/>
                </a:highlight>
              </a:rPr>
              <a:t>relaxed &amp; warm empathetic class environment </a:t>
            </a:r>
            <a:br>
              <a:rPr lang="en-TR" b="1" dirty="0">
                <a:solidFill>
                  <a:srgbClr val="002060"/>
                </a:solidFill>
                <a:highlight>
                  <a:srgbClr val="00FF00"/>
                </a:highlight>
              </a:rPr>
            </a:br>
            <a:r>
              <a:rPr lang="en-TR" b="1" dirty="0">
                <a:solidFill>
                  <a:srgbClr val="002060"/>
                </a:solidFill>
              </a:rPr>
              <a:t>*</a:t>
            </a:r>
            <a:r>
              <a:rPr lang="en-TR" b="1" dirty="0">
                <a:solidFill>
                  <a:srgbClr val="002060"/>
                </a:solidFill>
                <a:highlight>
                  <a:srgbClr val="00FF00"/>
                </a:highlight>
              </a:rPr>
              <a:t>good rapport </a:t>
            </a:r>
            <a:r>
              <a:rPr lang="en-TR" b="1" dirty="0">
                <a:solidFill>
                  <a:srgbClr val="002060"/>
                </a:solidFill>
              </a:rPr>
              <a:t>, they learn better when there is a bond with the lecturer </a:t>
            </a:r>
            <a:br>
              <a:rPr lang="en-TR" b="1" dirty="0"/>
            </a:br>
            <a:endParaRPr lang="en-TR" b="1" dirty="0"/>
          </a:p>
        </p:txBody>
      </p:sp>
      <p:pic>
        <p:nvPicPr>
          <p:cNvPr id="1028" name="Picture 4" descr="14 Surprising Statistics on Generation Z - The Professional Centre">
            <a:extLst>
              <a:ext uri="{FF2B5EF4-FFF2-40B4-BE49-F238E27FC236}">
                <a16:creationId xmlns:a16="http://schemas.microsoft.com/office/drawing/2014/main" id="{B3E2B94B-4428-576F-8647-C2434B7B6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764" y="5633495"/>
            <a:ext cx="2673927" cy="122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C65877-2AC0-125E-46D5-BD2CAFB8FF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656" y="5465927"/>
            <a:ext cx="1221489" cy="122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096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64D77C-0CE7-D8D1-A59A-7EBFCC25F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056" y="5271386"/>
            <a:ext cx="1221489" cy="1221489"/>
          </a:xfrm>
          <a:prstGeom prst="rect">
            <a:avLst/>
          </a:prstGeom>
        </p:spPr>
      </p:pic>
      <p:pic>
        <p:nvPicPr>
          <p:cNvPr id="1028" name="Picture 4" descr="Thank You For Listening GIFs - Get the best GIF on GIPHY">
            <a:extLst>
              <a:ext uri="{FF2B5EF4-FFF2-40B4-BE49-F238E27FC236}">
                <a16:creationId xmlns:a16="http://schemas.microsoft.com/office/drawing/2014/main" id="{C7BB0DB9-6B05-B775-ECDF-3118DD1E9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721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853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41 Millennials Hakkında Doğru Gerçekler">
            <a:extLst>
              <a:ext uri="{FF2B5EF4-FFF2-40B4-BE49-F238E27FC236}">
                <a16:creationId xmlns:a16="http://schemas.microsoft.com/office/drawing/2014/main" id="{2F23DFA8-7612-8DE3-9BA3-34A2F9CFE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764" y="0"/>
            <a:ext cx="6096000" cy="624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E48BAD-9CC3-4336-5FF8-82404CB72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236" y="886691"/>
            <a:ext cx="11090564" cy="4611584"/>
          </a:xfrm>
        </p:spPr>
        <p:txBody>
          <a:bodyPr>
            <a:normAutofit fontScale="90000"/>
          </a:bodyPr>
          <a:lstStyle/>
          <a:p>
            <a:r>
              <a:rPr lang="en-TR" b="1" dirty="0">
                <a:highlight>
                  <a:srgbClr val="FFFF00"/>
                </a:highlight>
              </a:rPr>
              <a:t>Millenials ;</a:t>
            </a:r>
            <a:br>
              <a:rPr lang="en-TR" b="1" dirty="0"/>
            </a:br>
            <a:br>
              <a:rPr lang="en-TR" b="1" dirty="0"/>
            </a:br>
            <a:br>
              <a:rPr lang="en-TR" b="1" dirty="0"/>
            </a:br>
            <a:r>
              <a:rPr lang="en-TR" b="1" dirty="0">
                <a:solidFill>
                  <a:srgbClr val="002060"/>
                </a:solidFill>
              </a:rPr>
              <a:t>*have </a:t>
            </a:r>
            <a:r>
              <a:rPr lang="en-TR" b="1" dirty="0">
                <a:solidFill>
                  <a:srgbClr val="002060"/>
                </a:solidFill>
                <a:highlight>
                  <a:srgbClr val="00FF00"/>
                </a:highlight>
              </a:rPr>
              <a:t>short attention span </a:t>
            </a:r>
            <a:br>
              <a:rPr lang="en-TR" b="1" dirty="0">
                <a:solidFill>
                  <a:srgbClr val="002060"/>
                </a:solidFill>
              </a:rPr>
            </a:br>
            <a:r>
              <a:rPr lang="en-TR" b="1" dirty="0">
                <a:solidFill>
                  <a:srgbClr val="002060"/>
                </a:solidFill>
              </a:rPr>
              <a:t>*are </a:t>
            </a:r>
            <a:r>
              <a:rPr lang="en-TR" b="1" dirty="0">
                <a:solidFill>
                  <a:srgbClr val="002060"/>
                </a:solidFill>
                <a:highlight>
                  <a:srgbClr val="00FF00"/>
                </a:highlight>
              </a:rPr>
              <a:t>comfortable using techonology </a:t>
            </a:r>
            <a:br>
              <a:rPr lang="en-TR" b="1" dirty="0">
                <a:solidFill>
                  <a:srgbClr val="002060"/>
                </a:solidFill>
              </a:rPr>
            </a:br>
            <a:r>
              <a:rPr lang="en-TR" b="1" dirty="0">
                <a:solidFill>
                  <a:srgbClr val="002060"/>
                </a:solidFill>
              </a:rPr>
              <a:t>*prefer </a:t>
            </a:r>
            <a:r>
              <a:rPr lang="en-TR" b="1" dirty="0">
                <a:solidFill>
                  <a:srgbClr val="002060"/>
                </a:solidFill>
                <a:highlight>
                  <a:srgbClr val="00FF00"/>
                </a:highlight>
              </a:rPr>
              <a:t>interactive &amp; collaborative learning </a:t>
            </a:r>
            <a:br>
              <a:rPr lang="en-TR" b="1" dirty="0">
                <a:solidFill>
                  <a:srgbClr val="002060"/>
                </a:solidFill>
              </a:rPr>
            </a:br>
            <a:r>
              <a:rPr lang="en-TR" b="1" dirty="0">
                <a:solidFill>
                  <a:srgbClr val="002060"/>
                </a:solidFill>
              </a:rPr>
              <a:t>*are </a:t>
            </a:r>
            <a:r>
              <a:rPr lang="en-TR" b="1" dirty="0">
                <a:solidFill>
                  <a:srgbClr val="002060"/>
                </a:solidFill>
                <a:highlight>
                  <a:srgbClr val="00FF00"/>
                </a:highlight>
              </a:rPr>
              <a:t>good at multitasking </a:t>
            </a:r>
            <a:br>
              <a:rPr lang="en-TR" b="1" dirty="0">
                <a:solidFill>
                  <a:srgbClr val="002060"/>
                </a:solidFill>
              </a:rPr>
            </a:br>
            <a:r>
              <a:rPr lang="en-TR" b="1" dirty="0">
                <a:solidFill>
                  <a:srgbClr val="002060"/>
                </a:solidFill>
              </a:rPr>
              <a:t>*are </a:t>
            </a:r>
            <a:r>
              <a:rPr lang="en-TR" b="1" dirty="0">
                <a:solidFill>
                  <a:srgbClr val="002060"/>
                </a:solidFill>
                <a:highlight>
                  <a:srgbClr val="00FF00"/>
                </a:highlight>
              </a:rPr>
              <a:t>visual &amp; auditory learners </a:t>
            </a:r>
            <a:br>
              <a:rPr lang="en-TR" b="1" dirty="0"/>
            </a:br>
            <a:br>
              <a:rPr lang="en-TR" b="1" dirty="0"/>
            </a:br>
            <a:endParaRPr lang="en-TR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BE193C-A301-245C-3A48-670B090C77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311" y="5174673"/>
            <a:ext cx="1221489" cy="122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990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FB826-1CA5-5D74-3636-B97B2FFE0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582" y="365125"/>
            <a:ext cx="10515600" cy="1325563"/>
          </a:xfrm>
        </p:spPr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www.educationplanner.org</a:t>
            </a:r>
            <a:r>
              <a:rPr lang="en-US" dirty="0"/>
              <a:t>/students/self-assessments/learning-</a:t>
            </a:r>
            <a:r>
              <a:rPr lang="en-US" dirty="0" err="1"/>
              <a:t>styles.shtml</a:t>
            </a:r>
            <a:endParaRPr lang="en-T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A6477E-6E30-4823-7F81-5C252BF6E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311" y="5271386"/>
            <a:ext cx="1221489" cy="122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51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ARK Learning Styles | Download Scientific Diagram">
            <a:extLst>
              <a:ext uri="{FF2B5EF4-FFF2-40B4-BE49-F238E27FC236}">
                <a16:creationId xmlns:a16="http://schemas.microsoft.com/office/drawing/2014/main" id="{1979E6D2-B52C-B612-DA69-1FE33D8E9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042" y="-102299"/>
            <a:ext cx="9229725" cy="696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ABF44F-44C0-1A72-80A2-8185D735D9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213" y="5313527"/>
            <a:ext cx="1221489" cy="122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57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0B84D-948E-B069-3393-753414B22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Fixed Mindset </a:t>
            </a:r>
          </a:p>
        </p:txBody>
      </p:sp>
      <p:pic>
        <p:nvPicPr>
          <p:cNvPr id="3074" name="Picture 2" descr="Öğrenilmiş çaresizlik nedir?">
            <a:extLst>
              <a:ext uri="{FF2B5EF4-FFF2-40B4-BE49-F238E27FC236}">
                <a16:creationId xmlns:a16="http://schemas.microsoft.com/office/drawing/2014/main" id="{C366CE5A-631B-7D3E-6273-D89810C0D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12565"/>
            <a:ext cx="5507454" cy="309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EE76E7-7818-2B30-E5B6-51AD982C7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910" y="5410508"/>
            <a:ext cx="1221489" cy="1221489"/>
          </a:xfrm>
          <a:prstGeom prst="rect">
            <a:avLst/>
          </a:prstGeom>
        </p:spPr>
      </p:pic>
      <p:pic>
        <p:nvPicPr>
          <p:cNvPr id="1026" name="Picture 2" descr="Fixed mindset Images, Stock Photos &amp; Vectors | Shutterstock">
            <a:extLst>
              <a:ext uri="{FF2B5EF4-FFF2-40B4-BE49-F238E27FC236}">
                <a16:creationId xmlns:a16="http://schemas.microsoft.com/office/drawing/2014/main" id="{5D6B100A-4C50-2E70-02DA-8F47C5053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078" y="930563"/>
            <a:ext cx="4406900" cy="3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07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A91B2E-BE1D-FF93-13A7-19826AF6E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928" y="297293"/>
            <a:ext cx="7470176" cy="62634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9EA8E5-C723-D7B8-A8F8-886982828D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072" y="5119564"/>
            <a:ext cx="1221489" cy="122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046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E2028BE5-0342-4CA1-AE73-8D3E90BE0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896" y="203200"/>
            <a:ext cx="7555170" cy="4260273"/>
          </a:xfrm>
          <a:prstGeom prst="rect">
            <a:avLst/>
          </a:prstGeom>
        </p:spPr>
      </p:pic>
      <p:sp>
        <p:nvSpPr>
          <p:cNvPr id="5" name="Metin Yer Tutucusu 2">
            <a:extLst>
              <a:ext uri="{FF2B5EF4-FFF2-40B4-BE49-F238E27FC236}">
                <a16:creationId xmlns:a16="http://schemas.microsoft.com/office/drawing/2014/main" id="{820DE852-C9B4-71FA-08AE-A98C5F5C1A5B}"/>
              </a:ext>
            </a:extLst>
          </p:cNvPr>
          <p:cNvSpPr txBox="1">
            <a:spLocks/>
          </p:cNvSpPr>
          <p:nvPr/>
        </p:nvSpPr>
        <p:spPr>
          <a:xfrm>
            <a:off x="1184563" y="4260273"/>
            <a:ext cx="6587837" cy="196632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SCORE CHART </a:t>
            </a:r>
          </a:p>
          <a:p>
            <a:r>
              <a:rPr lang="en-US" dirty="0"/>
              <a:t>22-30 = Strong Growth Mindset </a:t>
            </a:r>
          </a:p>
          <a:p>
            <a:r>
              <a:rPr lang="en-US" dirty="0"/>
              <a:t>17-21 = Growth with some Fixed ideas </a:t>
            </a:r>
          </a:p>
          <a:p>
            <a:r>
              <a:rPr lang="en-US" dirty="0"/>
              <a:t>11-16 = Fixed with some growth ideas</a:t>
            </a:r>
          </a:p>
          <a:p>
            <a:r>
              <a:rPr lang="en-US" dirty="0"/>
              <a:t> 0-10 = Strong fixed mindset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F11BB9-0EA2-C437-C74C-585E15CFD0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656" y="5243435"/>
            <a:ext cx="1221489" cy="122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20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664</Words>
  <Application>Microsoft Macintosh PowerPoint</Application>
  <PresentationFormat>Widescreen</PresentationFormat>
  <Paragraphs>28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Classroom Management &amp; Motivation </vt:lpstr>
      <vt:lpstr>PowerPoint Presentation</vt:lpstr>
      <vt:lpstr>They learn  *with research based methods ( they want to cretae their learning styles )   *when they value information when it is relevant &amp; timely  * when there isn’t an authoriterian teaching , authoriterian teaching  is ineffective  * when there is a relaxed &amp; warm empathetic class environment  *good rapport , they learn better when there is a bond with the lecturer  </vt:lpstr>
      <vt:lpstr>Millenials ;   *have short attention span  *are comfortable using techonology  *prefer interactive &amp; collaborative learning  *are good at multitasking  *are visual &amp; auditory learners   </vt:lpstr>
      <vt:lpstr>http://www.educationplanner.org/students/self-assessments/learning-styles.shtml</vt:lpstr>
      <vt:lpstr>PowerPoint Presentation</vt:lpstr>
      <vt:lpstr>Fixed Mindset </vt:lpstr>
      <vt:lpstr>PowerPoint Presentation</vt:lpstr>
      <vt:lpstr>PowerPoint Presentation</vt:lpstr>
      <vt:lpstr>WHAT IS MOTIVATION? </vt:lpstr>
      <vt:lpstr>PowerPoint Presentation</vt:lpstr>
      <vt:lpstr>PowerPoint Presentation</vt:lpstr>
      <vt:lpstr>Learners who are intrinsically motivated are  more likely to do better academically and  therefore as teachers our goal is to try and help our students to develop their internal motivation.”  </vt:lpstr>
      <vt:lpstr>Internally motivated students are ;  *Interested  *Curious  *Focused  *Enthusiastic  *Eager  *Passionate  *Optimistic  *Full of effort   </vt:lpstr>
      <vt:lpstr>We should promote  *trust , empathy and acceptance  *group cohesiveness   *collaboration  *shared repsonsibility    </vt:lpstr>
      <vt:lpstr>In order to be able to fully engaged and be motivated in class , learners need to feel that the group is important to them , that they are important to the group and that they will be cared for and supported ( safe learning environment )  </vt:lpstr>
      <vt:lpstr>“Studies have shown that when learners work in groups it leads to improved achievement , retention of learning and social relationship , as well as , increasing intrinsic motivation . It can lessen the stress of contributing in a whole- class situation and give more free time for learners to work at their own pace “  Fredericks , 2014 </vt:lpstr>
      <vt:lpstr>Benefits of peer teaching  *engages and motivates learners  *increases all student participation  * fosters interpersonal skills – collaboration , trust , understanding &amp; empathy  *makes learning more memorable  * peer teachers reinforce their own learning  </vt:lpstr>
      <vt:lpstr>”The art of teaching is the art of assisting discovery “  Mark Van Doren</vt:lpstr>
      <vt:lpstr>PowerPoint Presentation</vt:lpstr>
      <vt:lpstr>Make learning more meaningful, personal , relevant &amp; real world  </vt:lpstr>
      <vt:lpstr>“Real world content and culture is a very powerful hook . It can heighten the interest and motivation of your students . It becomes an exciting educational experience “  </vt:lpstr>
      <vt:lpstr>According to Fraser, “ When students own their learning and feel responsible for it we tap into the most powerful reservoir of potential , only then they tend to be fully engaged , motivated and willing to learn “ </vt:lpstr>
      <vt:lpstr>PowerPoint Presentation</vt:lpstr>
      <vt:lpstr>Flipped classroom </vt:lpstr>
      <vt:lpstr>Flipped classroom  * develops learner autonomy  * provides a more personalised learning experience  *facilitates differentiation  * gives more flexiblity  * more student centered classes  * allows more communication – rich clases </vt:lpstr>
      <vt:lpstr> Students love to have choices. Choice gives them a sense of empowerment over their  learning environment &amp; helps them keep engaged .  </vt:lpstr>
      <vt:lpstr>How can we give choices to our students ?</vt:lpstr>
      <vt:lpstr>” Motivation is one of those things like justice or world peace ;we all know it is a good idea but it is not quite so clear how to get there “                            Tim Ward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Classroom management &amp; Motivation </dc:title>
  <dc:creator>funda aznik</dc:creator>
  <cp:lastModifiedBy>funda aznik</cp:lastModifiedBy>
  <cp:revision>16</cp:revision>
  <dcterms:created xsi:type="dcterms:W3CDTF">2022-03-10T11:45:29Z</dcterms:created>
  <dcterms:modified xsi:type="dcterms:W3CDTF">2022-05-10T11:50:20Z</dcterms:modified>
</cp:coreProperties>
</file>